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E5E33F7-4991-4593-97D1-C66913FF2885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FD488D-8127-4D8A-8E41-DE3084F46D1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501008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en-US" sz="27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ПРИМЕНЕНИЕ ИННОВАЦИОННЫХ ТЕХНОЛОГИЙ В КАДАСТРОВОЙ ДЕЯТЕЛЬНОСТИ (продолжение). КАМЕРАЛЬНАЯ ОБРАБОТКА ПОЛУЧЕННЫХ ДАННЫХ</a:t>
            </a:r>
            <a:r>
              <a:rPr lang="ru-RU" dirty="0">
                <a:solidFill>
                  <a:schemeClr val="tx1"/>
                </a:solidFill>
                <a:effectLst/>
              </a:rPr>
              <a:t/>
            </a:r>
            <a:br>
              <a:rPr lang="ru-RU" dirty="0">
                <a:solidFill>
                  <a:schemeClr val="tx1"/>
                </a:solidFill>
                <a:effectLst/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6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marL="0" indent="542925" algn="just">
              <a:buNone/>
            </a:pPr>
            <a:r>
              <a:rPr lang="ru-RU" dirty="0"/>
              <a:t>После выполнения мобильного лазерного сканирования выполняется камеральная обработка полученных данных в три этапа:</a:t>
            </a:r>
          </a:p>
          <a:p>
            <a:pPr marL="0" indent="542925" algn="just">
              <a:buNone/>
            </a:pPr>
            <a:r>
              <a:rPr lang="ru-RU" dirty="0"/>
              <a:t>1) расчет траекторий мобильного лазерного сканирования совместно с данными ГНСС наблюдений на базовых станциях;</a:t>
            </a:r>
          </a:p>
          <a:p>
            <a:pPr marL="0" indent="542925" algn="just">
              <a:buNone/>
            </a:pPr>
            <a:r>
              <a:rPr lang="ru-RU" dirty="0"/>
              <a:t>2) объединение облака точек и фотоснимков с траекторными данными, присвоение точкам цвета согласно фотоснимкам;</a:t>
            </a:r>
          </a:p>
          <a:p>
            <a:pPr marL="0" indent="542925" algn="just">
              <a:buNone/>
            </a:pPr>
            <a:r>
              <a:rPr lang="ru-RU" dirty="0"/>
              <a:t>3) разбиение точек по блокам, пересчет облака точек в местную СК, уравнивание и конвертация точек лазерных отражений.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67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marL="0" indent="542925" algn="just">
              <a:buNone/>
            </a:pPr>
            <a:r>
              <a:rPr lang="ru-RU" dirty="0"/>
              <a:t>Методика и технологии выполнения работ при использовании GPS приемников </a:t>
            </a:r>
            <a:r>
              <a:rPr lang="ru-RU" dirty="0" err="1"/>
              <a:t>Leica</a:t>
            </a:r>
            <a:r>
              <a:rPr lang="ru-RU" dirty="0"/>
              <a:t> 1200 GNSS включает: </a:t>
            </a:r>
          </a:p>
          <a:p>
            <a:pPr marL="0" indent="542925" algn="just">
              <a:buNone/>
            </a:pPr>
            <a:r>
              <a:rPr lang="ru-RU" dirty="0"/>
              <a:t>1) описание физико-географической характеристики района выполнения работ; </a:t>
            </a:r>
          </a:p>
          <a:p>
            <a:pPr marL="0" indent="542925" algn="just">
              <a:buNone/>
            </a:pPr>
            <a:r>
              <a:rPr lang="ru-RU" dirty="0"/>
              <a:t>2) анализ топографо-геодезической изученности района; </a:t>
            </a:r>
          </a:p>
          <a:p>
            <a:pPr marL="0" indent="542925" algn="just">
              <a:buNone/>
            </a:pPr>
            <a:r>
              <a:rPr lang="ru-RU" dirty="0"/>
              <a:t>3) анализ сведений о методике и технологии выполнения работ; </a:t>
            </a:r>
          </a:p>
          <a:p>
            <a:pPr marL="0" indent="542925" algn="just">
              <a:buNone/>
            </a:pPr>
            <a:r>
              <a:rPr lang="ru-RU" dirty="0"/>
              <a:t>4) камеральную обработку данных, построение планов; </a:t>
            </a:r>
          </a:p>
          <a:p>
            <a:pPr marL="0" indent="542925" algn="just">
              <a:buNone/>
            </a:pPr>
            <a:r>
              <a:rPr lang="ru-RU" dirty="0"/>
              <a:t>5) контроль точности готовой продукции.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29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lnSpcReduction="10000"/>
          </a:bodyPr>
          <a:lstStyle/>
          <a:p>
            <a:pPr marL="0" indent="542925" algn="just">
              <a:buNone/>
            </a:pPr>
            <a:r>
              <a:rPr lang="ru-RU" dirty="0"/>
              <a:t>Съемка выполняется горизонтальным и вертикальным методом при помощи электронного тахеометра </a:t>
            </a:r>
            <a:r>
              <a:rPr lang="ru-RU" dirty="0" err="1"/>
              <a:t>Leica</a:t>
            </a:r>
            <a:r>
              <a:rPr lang="ru-RU" dirty="0"/>
              <a:t> TCR 405 </a:t>
            </a:r>
            <a:r>
              <a:rPr lang="ru-RU" dirty="0" err="1"/>
              <a:t>power</a:t>
            </a:r>
            <a:r>
              <a:rPr lang="ru-RU" dirty="0"/>
              <a:t> с записью информации по пикетам на карту памяти прибора. По результатам выполненных съемок обновляется топографический план. </a:t>
            </a:r>
            <a:endParaRPr lang="ru-RU" dirty="0" smtClean="0"/>
          </a:p>
          <a:p>
            <a:pPr marL="0" indent="542925" algn="just">
              <a:buNone/>
            </a:pPr>
            <a:r>
              <a:rPr lang="ru-RU" dirty="0" smtClean="0"/>
              <a:t>Плановая </a:t>
            </a:r>
            <a:r>
              <a:rPr lang="ru-RU" dirty="0"/>
              <a:t>съемка выходов подземных коммуникаций на поверхность выполняется электронным тахеометром с пунктов опорной геодезической полярным методом, высотная — методом технического нивелирования. Для определения коммуникаций, не имеющих выходов на поверхность, используется </a:t>
            </a:r>
            <a:r>
              <a:rPr lang="ru-RU" dirty="0" err="1"/>
              <a:t>трубокабелепоисковый</a:t>
            </a:r>
            <a:r>
              <a:rPr lang="ru-RU" dirty="0"/>
              <a:t> комплект.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04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lnSpcReduction="10000"/>
          </a:bodyPr>
          <a:lstStyle/>
          <a:p>
            <a:pPr marL="0" indent="542925" algn="just">
              <a:buNone/>
            </a:pPr>
            <a:r>
              <a:rPr lang="ru-RU" dirty="0"/>
              <a:t>Методика и технологии выполнения работ при выполнении цифровой аэрофотосъемки и воздушного лазерного сканирования для создания топографических планов:</a:t>
            </a:r>
          </a:p>
          <a:p>
            <a:pPr marL="0" indent="542925" algn="just">
              <a:buNone/>
            </a:pPr>
            <a:r>
              <a:rPr lang="ru-RU" dirty="0"/>
              <a:t>1) подготовительные работы;</a:t>
            </a:r>
          </a:p>
          <a:p>
            <a:pPr marL="0" indent="542925" algn="just">
              <a:buNone/>
            </a:pPr>
            <a:r>
              <a:rPr lang="ru-RU" dirty="0"/>
              <a:t>2) аэрофотосъемка и воздушное лазерное сканирование;</a:t>
            </a:r>
          </a:p>
          <a:p>
            <a:pPr marL="0" indent="542925" algn="just">
              <a:buNone/>
            </a:pPr>
            <a:r>
              <a:rPr lang="ru-RU" dirty="0"/>
              <a:t>3) геодезические работы;</a:t>
            </a:r>
          </a:p>
          <a:p>
            <a:pPr marL="0" indent="542925" algn="just">
              <a:buNone/>
            </a:pPr>
            <a:r>
              <a:rPr lang="ru-RU" dirty="0"/>
              <a:t>4) фотограмметрические работы;</a:t>
            </a:r>
          </a:p>
          <a:p>
            <a:pPr marL="0" indent="542925" algn="just">
              <a:buNone/>
            </a:pPr>
            <a:r>
              <a:rPr lang="ru-RU" dirty="0"/>
              <a:t>5) картографические работы;</a:t>
            </a:r>
          </a:p>
          <a:p>
            <a:pPr marL="0" indent="542925" algn="just">
              <a:buNone/>
            </a:pPr>
            <a:r>
              <a:rPr lang="ru-RU" dirty="0"/>
              <a:t>6) контроль и приемка выполненных работ;</a:t>
            </a:r>
          </a:p>
          <a:p>
            <a:pPr marL="0" indent="542925" algn="just">
              <a:buNone/>
            </a:pPr>
            <a:r>
              <a:rPr lang="ru-RU" dirty="0"/>
              <a:t>7) составление технического отчета о выполнении комплекса работ.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67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Подготовительные работы.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542925" algn="just">
              <a:buNone/>
            </a:pPr>
            <a:r>
              <a:rPr lang="ru-RU" dirty="0" smtClean="0"/>
              <a:t>На </a:t>
            </a:r>
            <a:r>
              <a:rPr lang="ru-RU" dirty="0"/>
              <a:t>топографических картах заданного масштаба определяются границы съемочного участка, по которым в программах </a:t>
            </a:r>
            <a:r>
              <a:rPr lang="ru-RU" dirty="0" err="1"/>
              <a:t>АгсМар</a:t>
            </a:r>
            <a:r>
              <a:rPr lang="ru-RU" dirty="0"/>
              <a:t> и FPES составляются аэрофотосъемочные проекты на площадную аэрофотосъемку и воздушное лазерное сканирование. Проекты строятся таким образом, чтобы продольное и поперечное перекрытия составляли не менее 60 и 30 % соответственно с плотностью точек лазерных отражений — не менее одной точки на 1 м</a:t>
            </a:r>
            <a:r>
              <a:rPr lang="ru-RU" baseline="30000" dirty="0"/>
              <a:t>2</a:t>
            </a:r>
            <a:r>
              <a:rPr lang="ru-RU" dirty="0"/>
              <a:t>, что позволяет последующее создание цифровой модели рельефа (ЦМР).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4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Аэрофотосъемка и воздушное лазерное сканирование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35480"/>
            <a:ext cx="8496944" cy="4589864"/>
          </a:xfrm>
        </p:spPr>
        <p:txBody>
          <a:bodyPr>
            <a:normAutofit fontScale="85000" lnSpcReduction="10000"/>
          </a:bodyPr>
          <a:lstStyle/>
          <a:p>
            <a:pPr marL="0" indent="542925" algn="just">
              <a:buNone/>
            </a:pPr>
            <a:r>
              <a:rPr lang="ru-RU" dirty="0"/>
              <a:t>Аэрофотосъемка сопровождается воздушно-лазерным сканированием с обеспечением не меньше одной точки отражений на 1 м</a:t>
            </a:r>
            <a:r>
              <a:rPr lang="ru-RU" baseline="30000" dirty="0"/>
              <a:t>2</a:t>
            </a:r>
            <a:r>
              <a:rPr lang="ru-RU" dirty="0"/>
              <a:t>. Точность позиционирования и классификации точек лазерных отражений достаточно для создания по ним ЦМР.</a:t>
            </a:r>
          </a:p>
          <a:p>
            <a:pPr marL="0" indent="542925" algn="just">
              <a:buNone/>
            </a:pPr>
            <a:r>
              <a:rPr lang="ru-RU" dirty="0"/>
              <a:t>Аэросъемочные работы ведутся при благоприятных метеоусловиях (видимость, высота Солнца над горизонтом).</a:t>
            </a:r>
          </a:p>
          <a:p>
            <a:pPr marL="0" indent="542925" algn="just">
              <a:buNone/>
            </a:pPr>
            <a:r>
              <a:rPr lang="ru-RU" dirty="0"/>
              <a:t>Для определения координат центров проекций снимков во время аэросъемочных работ ведется регистрация навигационных сигналов бортовым GPS-приемником с дискретностью измерений 2 Гц и более. Для обеспечения высокой точности определения координат (30 см в плане и 15 см по высоте) в районе работ размещаются базовые геодезические станции для выполнения на них GPS-измерений.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91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616624"/>
          </a:xfrm>
        </p:spPr>
        <p:txBody>
          <a:bodyPr>
            <a:normAutofit fontScale="85000" lnSpcReduction="20000"/>
          </a:bodyPr>
          <a:lstStyle/>
          <a:p>
            <a:pPr marL="0" indent="542925" algn="just">
              <a:buNone/>
            </a:pPr>
            <a:r>
              <a:rPr lang="ru-RU" dirty="0"/>
              <a:t>После выполнения летно-съемочных работ полученные материалы (сырые данные, CD-диски с результатами измерений бортовых GPS-приемников) отправляются в офис предприятия для дальнейшей обработки.</a:t>
            </a:r>
          </a:p>
          <a:p>
            <a:pPr marL="0" indent="542925" algn="just">
              <a:buNone/>
            </a:pPr>
            <a:r>
              <a:rPr lang="ru-RU" dirty="0"/>
              <a:t>В процессе обработки первичных данных, отснятых цифровой камерой, в специальной программе получаются цветные цифровые изображения во внутреннем формате. Все полученные аэрофотоснимки с целью проверки качества для выявления визуальных дефектов изображений просматривались в программе «</a:t>
            </a:r>
            <a:r>
              <a:rPr lang="ru-RU" dirty="0" err="1"/>
              <a:t>DataViewer</a:t>
            </a:r>
            <a:r>
              <a:rPr lang="ru-RU" dirty="0"/>
              <a:t>».</a:t>
            </a:r>
          </a:p>
          <a:p>
            <a:pPr marL="0" indent="542925" algn="just">
              <a:buNone/>
            </a:pPr>
            <a:r>
              <a:rPr lang="ru-RU" dirty="0"/>
              <a:t>С целью проверки рекомендуется выполнить контроль материалов воздушного лазерного сканирования на соответствие параметров съемки (высота, скорость, плановое положение) проектным параметрам, качество спутниковых данных по фактору PDOP и количество наблюдаемых навигационных спутников, наличие данных воздушного лазерного сканирования и полноты покрытия территории объекта точками лазерных отражений.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5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542925" algn="just">
              <a:buNone/>
            </a:pPr>
            <a:r>
              <a:rPr lang="ru-RU" dirty="0"/>
              <a:t>Расчеты выполняются с использованием программных средств, например, </a:t>
            </a:r>
            <a:r>
              <a:rPr lang="ru-RU" dirty="0" err="1"/>
              <a:t>GrafNav</a:t>
            </a:r>
            <a:r>
              <a:rPr lang="ru-RU" dirty="0"/>
              <a:t> и IPAS — расчет траекторий; </a:t>
            </a:r>
            <a:r>
              <a:rPr lang="ru-RU" dirty="0" err="1"/>
              <a:t>TerraSolid</a:t>
            </a:r>
            <a:r>
              <a:rPr lang="ru-RU" dirty="0"/>
              <a:t> — расчет и анализ облака точек лазерных отражений.</a:t>
            </a:r>
          </a:p>
          <a:p>
            <a:pPr marL="0" indent="542925" algn="just">
              <a:buNone/>
            </a:pPr>
            <a:r>
              <a:rPr lang="ru-RU" dirty="0"/>
              <a:t>Затем </a:t>
            </a:r>
            <a:r>
              <a:rPr lang="ru-RU" dirty="0" smtClean="0"/>
              <a:t>провод</a:t>
            </a:r>
          </a:p>
          <a:p>
            <a:pPr marL="0" indent="542925" algn="just">
              <a:buNone/>
            </a:pPr>
            <a:r>
              <a:rPr lang="ru-RU" dirty="0" err="1" smtClean="0"/>
              <a:t>ится</a:t>
            </a:r>
            <a:r>
              <a:rPr lang="ru-RU" dirty="0" smtClean="0"/>
              <a:t> </a:t>
            </a:r>
            <a:r>
              <a:rPr lang="ru-RU" dirty="0"/>
              <a:t>фотограмметрический анализ качества цифровых аэрофотоснимков, показывающий нахождение в допустимых диапазонах полученных данных.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34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3300" b="1" i="1" dirty="0">
                <a:latin typeface="Times New Roman" pitchFamily="18" charset="0"/>
                <a:cs typeface="Times New Roman" pitchFamily="18" charset="0"/>
              </a:rPr>
              <a:t>Геодезические </a:t>
            </a:r>
            <a:r>
              <a:rPr lang="ru-RU" sz="3300" b="1" i="1" dirty="0" smtClean="0">
                <a:latin typeface="Times New Roman" pitchFamily="18" charset="0"/>
                <a:cs typeface="Times New Roman" pitchFamily="18" charset="0"/>
              </a:rPr>
              <a:t>работы</a:t>
            </a:r>
          </a:p>
          <a:p>
            <a:pPr marL="0" indent="0" algn="ctr">
              <a:buNone/>
            </a:pP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0" indent="542925" algn="just">
              <a:buNone/>
            </a:pPr>
            <a:r>
              <a:rPr lang="ru-RU" dirty="0"/>
              <a:t>Работы по развитию геодезической сети выполняются в следующей очередности:</a:t>
            </a:r>
          </a:p>
          <a:p>
            <a:pPr marL="0" indent="542925" algn="just">
              <a:buNone/>
            </a:pPr>
            <a:r>
              <a:rPr lang="ru-RU" dirty="0"/>
              <a:t>- сбор и систематизация материалов геодезических работ прошлых лет;</a:t>
            </a:r>
          </a:p>
          <a:p>
            <a:pPr marL="0" indent="542925" algn="just">
              <a:buNone/>
            </a:pPr>
            <a:r>
              <a:rPr lang="ru-RU" dirty="0"/>
              <a:t>- определение состава бригад и количества ИТР, рабочих и транспортных средств, необходимых для выполнения работ;</a:t>
            </a:r>
          </a:p>
          <a:p>
            <a:pPr marL="0" indent="542925" algn="just">
              <a:buNone/>
            </a:pPr>
            <a:r>
              <a:rPr lang="ru-RU" dirty="0"/>
              <a:t>- составление графика работ и распределение их по бригадам;</a:t>
            </a:r>
          </a:p>
          <a:p>
            <a:pPr marL="0" indent="542925" algn="just">
              <a:buNone/>
            </a:pPr>
            <a:r>
              <a:rPr lang="ru-RU" dirty="0"/>
              <a:t>- проведение подготовительных мероприятий к выезду в район выполнения работ;</a:t>
            </a:r>
          </a:p>
          <a:p>
            <a:pPr marL="0" indent="542925" algn="just">
              <a:buNone/>
            </a:pPr>
            <a:r>
              <a:rPr lang="ru-RU" dirty="0"/>
              <a:t>- перечень приборов, инструментов и материалов, необходимых для выполнения работ;</a:t>
            </a:r>
          </a:p>
          <a:p>
            <a:pPr marL="0" indent="542925" algn="just">
              <a:buNone/>
            </a:pPr>
            <a:r>
              <a:rPr lang="ru-RU" dirty="0"/>
              <a:t>- наблюдения на пунктах развертывания базовых станций;</a:t>
            </a:r>
          </a:p>
          <a:p>
            <a:pPr marL="0" indent="542925">
              <a:buNone/>
            </a:pPr>
            <a:r>
              <a:rPr lang="ru-RU" dirty="0"/>
              <a:t>- вычисление и уравнивание измерений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5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8863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Фотограмметрические работы.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542925" algn="just">
              <a:buNone/>
            </a:pPr>
            <a:r>
              <a:rPr lang="ru-RU" dirty="0" smtClean="0"/>
              <a:t>Фотограмметрические </a:t>
            </a:r>
            <a:r>
              <a:rPr lang="ru-RU" dirty="0"/>
              <a:t>работы по созданию цветных цифровых </a:t>
            </a:r>
            <a:r>
              <a:rPr lang="ru-RU" dirty="0" err="1"/>
              <a:t>ортофотопланов</a:t>
            </a:r>
            <a:r>
              <a:rPr lang="ru-RU" dirty="0"/>
              <a:t> заданного масштаба выполняются по следующей технологической схеме:</a:t>
            </a:r>
          </a:p>
          <a:p>
            <a:pPr marL="0" indent="542925" algn="just">
              <a:buNone/>
            </a:pPr>
            <a:r>
              <a:rPr lang="ru-RU" dirty="0"/>
              <a:t>- постобработка материалов цифровой аэрофотосъемки;</a:t>
            </a:r>
          </a:p>
          <a:p>
            <a:pPr marL="0" indent="542925" algn="just">
              <a:buNone/>
            </a:pPr>
            <a:r>
              <a:rPr lang="ru-RU" dirty="0"/>
              <a:t>- формирование фотограмметрических блоков;</a:t>
            </a:r>
          </a:p>
          <a:p>
            <a:pPr marL="0" indent="542925" algn="just">
              <a:buNone/>
            </a:pPr>
            <a:r>
              <a:rPr lang="ru-RU" dirty="0"/>
              <a:t>- создание фотограмметрических проектов;</a:t>
            </a:r>
          </a:p>
          <a:p>
            <a:pPr marL="0" indent="542925" algn="just">
              <a:buNone/>
            </a:pPr>
            <a:r>
              <a:rPr lang="ru-RU" dirty="0"/>
              <a:t>- построение в каждом фотограмметрическом блоке сети </a:t>
            </a:r>
            <a:r>
              <a:rPr lang="ru-RU" dirty="0" err="1"/>
              <a:t>фототриангуляции</a:t>
            </a:r>
            <a:r>
              <a:rPr lang="ru-RU" dirty="0"/>
              <a:t>;</a:t>
            </a:r>
          </a:p>
          <a:p>
            <a:pPr marL="0" indent="542925" algn="just">
              <a:buNone/>
            </a:pPr>
            <a:r>
              <a:rPr lang="ru-RU" dirty="0"/>
              <a:t>- уравнивание фотограмметрической сети каждого блока по опорным точкам и координатам центров фотографирования;</a:t>
            </a:r>
          </a:p>
          <a:p>
            <a:pPr marL="0" indent="542925" algn="just">
              <a:buNone/>
            </a:pPr>
            <a:r>
              <a:rPr lang="ru-RU" dirty="0"/>
              <a:t>- подготовка цифровой модели рельефа;</a:t>
            </a:r>
          </a:p>
          <a:p>
            <a:pPr marL="0" indent="542925" algn="just">
              <a:buNone/>
            </a:pPr>
            <a:r>
              <a:rPr lang="ru-RU" dirty="0"/>
              <a:t>- </a:t>
            </a:r>
            <a:r>
              <a:rPr lang="ru-RU" dirty="0" err="1"/>
              <a:t>ортофототрансформирование</a:t>
            </a:r>
            <a:r>
              <a:rPr lang="ru-RU" dirty="0"/>
              <a:t> снимков, корректировка областей трансформирования («линий порезов»), построение </a:t>
            </a:r>
            <a:r>
              <a:rPr lang="ru-RU" dirty="0" err="1"/>
              <a:t>ортофотомозаики</a:t>
            </a:r>
            <a:r>
              <a:rPr lang="ru-RU" dirty="0"/>
              <a:t>;</a:t>
            </a:r>
          </a:p>
          <a:p>
            <a:pPr marL="0" indent="542925" algn="just">
              <a:buNone/>
            </a:pPr>
            <a:r>
              <a:rPr lang="ru-RU" dirty="0"/>
              <a:t>- создание цветных цифровых </a:t>
            </a:r>
            <a:r>
              <a:rPr lang="ru-RU" dirty="0" err="1"/>
              <a:t>ортофотопланов</a:t>
            </a:r>
            <a:r>
              <a:rPr lang="ru-RU" dirty="0"/>
              <a:t> по номенклатурным листам в форматах TIFF и ТАВ;</a:t>
            </a:r>
          </a:p>
          <a:p>
            <a:pPr marL="0" indent="542925" algn="just">
              <a:buNone/>
            </a:pPr>
            <a:r>
              <a:rPr lang="ru-RU" dirty="0"/>
              <a:t>- конвертирование </a:t>
            </a:r>
            <a:r>
              <a:rPr lang="ru-RU" dirty="0" err="1"/>
              <a:t>ортофотопланов</a:t>
            </a:r>
            <a:r>
              <a:rPr lang="ru-RU" dirty="0"/>
              <a:t> в формат </a:t>
            </a:r>
            <a:r>
              <a:rPr lang="ru-RU" dirty="0" err="1"/>
              <a:t>ArcGIS</a:t>
            </a:r>
            <a:r>
              <a:rPr lang="ru-RU" dirty="0"/>
              <a:t> и запись на DVD;</a:t>
            </a:r>
          </a:p>
          <a:p>
            <a:pPr marL="0" indent="542925" algn="just">
              <a:buNone/>
            </a:pPr>
            <a:r>
              <a:rPr lang="ru-RU" dirty="0"/>
              <a:t>- контроль качества созданных </a:t>
            </a:r>
            <a:r>
              <a:rPr lang="ru-RU" dirty="0" err="1"/>
              <a:t>ортофотопланов</a:t>
            </a:r>
            <a:r>
              <a:rPr lang="ru-RU" dirty="0"/>
              <a:t>;</a:t>
            </a:r>
          </a:p>
          <a:p>
            <a:pPr marL="0" indent="542925" algn="just">
              <a:buNone/>
            </a:pPr>
            <a:r>
              <a:rPr lang="ru-RU" dirty="0"/>
              <a:t>- подготовка технических отчетов по всем этапам выполнения работ.</a:t>
            </a:r>
          </a:p>
          <a:p>
            <a:pPr marL="0" indent="54292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74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542925" algn="just">
              <a:buNone/>
            </a:pPr>
            <a:r>
              <a:rPr lang="ru-RU" dirty="0"/>
              <a:t>При создании цифровых </a:t>
            </a:r>
            <a:r>
              <a:rPr lang="ru-RU" dirty="0" err="1"/>
              <a:t>ортофотопланов</a:t>
            </a:r>
            <a:r>
              <a:rPr lang="ru-RU" dirty="0"/>
              <a:t> выполняются операции по устранению искажений, возникающих из-за рельефа местности.</a:t>
            </a:r>
          </a:p>
          <a:p>
            <a:pPr marL="0" indent="542925" algn="just">
              <a:buNone/>
            </a:pPr>
            <a:r>
              <a:rPr lang="ru-RU" dirty="0"/>
              <a:t>Построение </a:t>
            </a:r>
            <a:r>
              <a:rPr lang="ru-RU" dirty="0" err="1"/>
              <a:t>фототриангуляции</a:t>
            </a:r>
            <a:r>
              <a:rPr lang="ru-RU" dirty="0"/>
              <a:t> выполняется по материалам аэрофотосъемки с использованием результатов планово-высотной подготовки аэрофотоснимков на фотограмметрических станциях. При большом количестве аэрофотоснимков построение и уравнивание фототриангуляционной сети выполняется </a:t>
            </a:r>
            <a:r>
              <a:rPr lang="ru-RU" dirty="0" err="1"/>
              <a:t>поблочно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758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i="1" dirty="0"/>
              <a:t>Картографические работы</a:t>
            </a:r>
            <a:r>
              <a:rPr lang="ru-RU" b="1" dirty="0"/>
              <a:t>.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542925" algn="just">
              <a:buNone/>
            </a:pPr>
            <a:r>
              <a:rPr lang="ru-RU" dirty="0" smtClean="0"/>
              <a:t>Создание </a:t>
            </a:r>
            <a:r>
              <a:rPr lang="ru-RU" dirty="0"/>
              <a:t>цифровых топографических планов заданного масштаба выполняется методом камерального дешифрирования содержания цифровых </a:t>
            </a:r>
            <a:r>
              <a:rPr lang="ru-RU" dirty="0" err="1"/>
              <a:t>ортофотопланов</a:t>
            </a:r>
            <a:r>
              <a:rPr lang="ru-RU" dirty="0"/>
              <a:t> с последующим добавлением результатов полевого обследования объекта работ.</a:t>
            </a:r>
          </a:p>
          <a:p>
            <a:pPr marL="0" indent="542925" algn="just">
              <a:buNone/>
            </a:pPr>
            <a:r>
              <a:rPr lang="ru-RU" dirty="0"/>
              <a:t>После выполнения всех этапов осуществляется контроль и приемка работ.</a:t>
            </a:r>
          </a:p>
          <a:p>
            <a:pPr marL="0" indent="542925" algn="just">
              <a:buNone/>
            </a:pPr>
            <a:r>
              <a:rPr lang="ru-RU" dirty="0"/>
              <a:t>Затем составляется технический отчет на выполнение комплекса работ.</a:t>
            </a:r>
          </a:p>
          <a:p>
            <a:pPr marL="0" indent="542925" algn="just">
              <a:buNone/>
            </a:pPr>
            <a:r>
              <a:rPr lang="ru-RU" dirty="0"/>
              <a:t>Таким образом, одним из направлений совершенствования процесса формирования объектов государственного кадастрового учета - это обеспечение сотрудников новым оборудованием и программным обеспечением.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4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</TotalTime>
  <Words>910</Words>
  <Application>Microsoft Office PowerPoint</Application>
  <PresentationFormat>Экран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ЛЕКЦИЯ 11    ПРИМЕНЕНИЕ ИННОВАЦИОННЫХ ТЕХНОЛОГИЙ В КАДАСТРОВОЙ ДЕЯТЕЛЬНОСТИ (продолжение). КАМЕРАЛЬНАЯ ОБРАБОТКА ПОЛУЧЕННЫХ ДАННЫХ </vt:lpstr>
      <vt:lpstr>Презентация PowerPoint</vt:lpstr>
      <vt:lpstr>Презентация PowerPoint</vt:lpstr>
      <vt:lpstr>Презентация PowerPoint</vt:lpstr>
      <vt:lpstr>Презентация PowerPoint</vt:lpstr>
      <vt:lpstr>Подготовительные работы. </vt:lpstr>
      <vt:lpstr>Аэрофотосъемка и воздушное лазерное сканирование.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11    ПРИМЕНЕНИЕ ИННОВАЦИОННЫХ ТЕХНОЛОГИЙ В КАДАСТРОВОЙ ДЕЯТЕЛЬНОСТИ (продолжение). КАМЕРАЛЬНАЯ ОБРАБОТКА ПОЛУЧЕННЫХ ДАННЫХ </dc:title>
  <dc:creator>Анара</dc:creator>
  <cp:lastModifiedBy>Анара</cp:lastModifiedBy>
  <cp:revision>2</cp:revision>
  <dcterms:created xsi:type="dcterms:W3CDTF">2021-05-02T15:21:12Z</dcterms:created>
  <dcterms:modified xsi:type="dcterms:W3CDTF">2021-05-02T15:37:35Z</dcterms:modified>
</cp:coreProperties>
</file>